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2" r:id="rId8"/>
    <p:sldId id="260" r:id="rId9"/>
    <p:sldId id="261" r:id="rId10"/>
    <p:sldId id="266" r:id="rId11"/>
    <p:sldId id="265" r:id="rId12"/>
    <p:sldId id="267" r:id="rId13"/>
    <p:sldId id="271" r:id="rId14"/>
    <p:sldId id="270" r:id="rId15"/>
    <p:sldId id="269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93" autoAdjust="0"/>
    <p:restoredTop sz="94660"/>
  </p:normalViewPr>
  <p:slideViewPr>
    <p:cSldViewPr>
      <p:cViewPr varScale="1">
        <p:scale>
          <a:sx n="67" d="100"/>
          <a:sy n="67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8DAB-4981-4061-857C-2C9C7C3AE7C3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5A6630-7DAA-4132-867A-8AA995B656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8DAB-4981-4061-857C-2C9C7C3AE7C3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6630-7DAA-4132-867A-8AA995B65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8DAB-4981-4061-857C-2C9C7C3AE7C3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6630-7DAA-4132-867A-8AA995B65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628DAB-4981-4061-857C-2C9C7C3AE7C3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75A6630-7DAA-4132-867A-8AA995B656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8DAB-4981-4061-857C-2C9C7C3AE7C3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6630-7DAA-4132-867A-8AA995B656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8DAB-4981-4061-857C-2C9C7C3AE7C3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6630-7DAA-4132-867A-8AA995B656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6630-7DAA-4132-867A-8AA995B656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8DAB-4981-4061-857C-2C9C7C3AE7C3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8DAB-4981-4061-857C-2C9C7C3AE7C3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6630-7DAA-4132-867A-8AA995B656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8DAB-4981-4061-857C-2C9C7C3AE7C3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6630-7DAA-4132-867A-8AA995B65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628DAB-4981-4061-857C-2C9C7C3AE7C3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A6630-7DAA-4132-867A-8AA995B656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8DAB-4981-4061-857C-2C9C7C3AE7C3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5A6630-7DAA-4132-867A-8AA995B656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628DAB-4981-4061-857C-2C9C7C3AE7C3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75A6630-7DAA-4132-867A-8AA995B656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-32" y="188640"/>
            <a:ext cx="8964520" cy="6369515"/>
            <a:chOff x="-32" y="188640"/>
            <a:chExt cx="8964520" cy="6369515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179512" y="188640"/>
              <a:ext cx="8784976" cy="1872208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67544" y="548680"/>
              <a:ext cx="8166659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Тиждень</a:t>
              </a:r>
              <a:r>
                <a:rPr lang="ru-RU" sz="36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 </a:t>
              </a:r>
            </a:p>
            <a:p>
              <a:pPr algn="ctr"/>
              <a:r>
                <a:rPr lang="ru-RU" sz="36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Математики  та </a:t>
              </a:r>
              <a:r>
                <a:rPr lang="ru-RU" sz="36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інформатики</a:t>
              </a:r>
              <a:endPara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pic>
          <p:nvPicPr>
            <p:cNvPr id="23554" name="Picture 2" descr="http://cs.airbites.km.ua/uploads/files/cs_1.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472" y="4071942"/>
              <a:ext cx="1367914" cy="1356189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2143108" y="4214818"/>
              <a:ext cx="5832648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uk-UA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12.02.2014</a:t>
              </a:r>
              <a:endPara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pPr algn="ctr"/>
              <a:r>
                <a:rPr lang="uk-UA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Шкільний </a:t>
              </a:r>
              <a:r>
                <a:rPr lang="uk-UA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турнір з</a:t>
              </a:r>
              <a:r>
                <a:rPr lang="en-US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endPara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pPr algn="ctr"/>
              <a:r>
                <a:rPr lang="en-US" sz="24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COUNTER STRIKE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714480" y="5357826"/>
              <a:ext cx="6734857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uk-UA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13.02.2014</a:t>
              </a:r>
              <a:endPara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pPr algn="ctr"/>
              <a:r>
                <a:rPr lang="ru-RU" sz="2400" b="1" cap="none" spc="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Розважальна</a:t>
              </a:r>
              <a:r>
                <a:rPr lang="ru-RU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ru-RU" sz="2400" b="1" cap="none" spc="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програма</a:t>
              </a:r>
              <a:r>
                <a:rPr lang="ru-RU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</a:p>
            <a:p>
              <a:pPr algn="ctr"/>
              <a:r>
                <a:rPr lang="ru-RU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«</a:t>
              </a:r>
              <a:r>
                <a:rPr lang="ru-RU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НЕ  ТАКА ВЖЕ Й СУХА ЦЯ МАТЕМАТИКА</a:t>
              </a:r>
              <a:r>
                <a:rPr lang="ru-RU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»</a:t>
              </a:r>
              <a:endPara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000232" y="3071810"/>
              <a:ext cx="5710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uk-UA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11.02.2014</a:t>
              </a:r>
              <a:endPara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pPr algn="ctr"/>
              <a:r>
                <a:rPr lang="ru-RU" sz="2400" b="1" cap="none" spc="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Інтелектуальна</a:t>
              </a:r>
              <a:r>
                <a:rPr lang="ru-RU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ru-RU" sz="2400" b="1" cap="none" spc="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гра</a:t>
              </a:r>
              <a:r>
                <a:rPr lang="ru-RU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</a:p>
            <a:p>
              <a:pPr algn="ctr"/>
              <a:r>
                <a:rPr lang="ru-RU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«</a:t>
              </a:r>
              <a:r>
                <a:rPr lang="ru-RU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НАЙРОЗУМНІШИЙ МАТЕМАТИК</a:t>
              </a:r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»</a:t>
              </a:r>
              <a:endPara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23562" name="Picture 10" descr="http://shimrg.rusedu.net/gallery/646/Risunok1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3071810"/>
              <a:ext cx="1445978" cy="1083716"/>
            </a:xfrm>
            <a:prstGeom prst="rect">
              <a:avLst/>
            </a:prstGeom>
            <a:noFill/>
          </p:spPr>
        </p:pic>
        <p:pic>
          <p:nvPicPr>
            <p:cNvPr id="23568" name="Picture 16" descr="http://kvnru.ru/img/online-school.jpg"/>
            <p:cNvPicPr>
              <a:picLocks noChangeAspect="1" noChangeArrowheads="1"/>
            </p:cNvPicPr>
            <p:nvPr/>
          </p:nvPicPr>
          <p:blipFill>
            <a:blip r:embed="rId4" cstate="print"/>
            <a:srcRect l="18518" t="12407" r="18519" b="35370"/>
            <a:stretch>
              <a:fillRect/>
            </a:stretch>
          </p:blipFill>
          <p:spPr bwMode="auto">
            <a:xfrm>
              <a:off x="-32" y="5643578"/>
              <a:ext cx="1835696" cy="864096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785786" y="1714488"/>
              <a:ext cx="757242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uk-UA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10.02.2014</a:t>
              </a:r>
            </a:p>
            <a:p>
              <a:pPr algn="ctr"/>
              <a:r>
                <a:rPr lang="uk-UA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Відкриття тижня математики та інформатики </a:t>
              </a:r>
            </a:p>
            <a:p>
              <a:pPr algn="ctr"/>
              <a:r>
                <a:rPr lang="ru-RU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« </a:t>
              </a:r>
              <a:r>
                <a:rPr lang="uk-UA" sz="32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Математика – мова наук</a:t>
              </a:r>
              <a:r>
                <a:rPr lang="ru-RU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»</a:t>
              </a:r>
              <a:endParaRPr lang="en-US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200" b="1">
                <a:solidFill>
                  <a:srgbClr val="FFFF00"/>
                </a:solidFill>
                <a:latin typeface="Times New Roman" pitchFamily="18" charset="0"/>
              </a:rPr>
              <a:t>Зірчастий п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’</a:t>
            </a:r>
            <a:r>
              <a:rPr lang="ru-RU" sz="3200" b="1">
                <a:solidFill>
                  <a:srgbClr val="FFFF00"/>
                </a:solidFill>
                <a:latin typeface="Times New Roman" pitchFamily="18" charset="0"/>
              </a:rPr>
              <a:t>ятикутник(пентаграма) цікавий тим, що кожна з п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’</a:t>
            </a:r>
            <a:r>
              <a:rPr lang="ru-RU" sz="3200" b="1">
                <a:solidFill>
                  <a:srgbClr val="FFFF00"/>
                </a:solidFill>
                <a:latin typeface="Times New Roman" pitchFamily="18" charset="0"/>
              </a:rPr>
              <a:t>яти ліній, що утворюють дану фігуру, ділить іншу  у відношенні золотого перерізу.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19200" y="5562600"/>
            <a:ext cx="6477000" cy="129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uk-UA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Пентаграма – символ здоров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’</a:t>
            </a:r>
            <a:r>
              <a:rPr kumimoji="0" lang="uk-UA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я служила упізнавальним </a:t>
            </a: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знаком для піфагорійців.  </a:t>
            </a:r>
            <a:endParaRPr kumimoji="0" lang="ru-RU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Freeform 8"/>
          <p:cNvSpPr>
            <a:spLocks/>
          </p:cNvSpPr>
          <p:nvPr/>
        </p:nvSpPr>
        <p:spPr bwMode="auto">
          <a:xfrm>
            <a:off x="2438400" y="2209800"/>
            <a:ext cx="3962400" cy="3276600"/>
          </a:xfrm>
          <a:custGeom>
            <a:avLst/>
            <a:gdLst/>
            <a:ahLst/>
            <a:cxnLst>
              <a:cxn ang="0">
                <a:pos x="336" y="1680"/>
              </a:cxn>
              <a:cxn ang="0">
                <a:pos x="912" y="0"/>
              </a:cxn>
              <a:cxn ang="0">
                <a:pos x="1488" y="1680"/>
              </a:cxn>
              <a:cxn ang="0">
                <a:pos x="0" y="672"/>
              </a:cxn>
              <a:cxn ang="0">
                <a:pos x="1776" y="624"/>
              </a:cxn>
              <a:cxn ang="0">
                <a:pos x="336" y="1680"/>
              </a:cxn>
            </a:cxnLst>
            <a:rect l="0" t="0" r="r" b="b"/>
            <a:pathLst>
              <a:path w="1776" h="1680">
                <a:moveTo>
                  <a:pt x="336" y="1680"/>
                </a:moveTo>
                <a:lnTo>
                  <a:pt x="912" y="0"/>
                </a:lnTo>
                <a:lnTo>
                  <a:pt x="1488" y="1680"/>
                </a:lnTo>
                <a:lnTo>
                  <a:pt x="0" y="672"/>
                </a:lnTo>
                <a:lnTo>
                  <a:pt x="1776" y="624"/>
                </a:lnTo>
                <a:lnTo>
                  <a:pt x="336" y="1680"/>
                </a:lnTo>
                <a:close/>
              </a:path>
            </a:pathLst>
          </a:custGeom>
          <a:solidFill>
            <a:srgbClr val="FFFF00"/>
          </a:solidFill>
          <a:ln w="762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7200" y="4392613"/>
            <a:ext cx="86868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Arial" pitchFamily="34" charset="0"/>
              </a:rPr>
              <a:t>  </a:t>
            </a:r>
            <a:r>
              <a:rPr lang="ru-RU" sz="2400" dirty="0" err="1">
                <a:latin typeface="Arial" pitchFamily="34" charset="0"/>
              </a:rPr>
              <a:t>Піфагор</a:t>
            </a:r>
            <a:r>
              <a:rPr lang="ru-RU" sz="2400" dirty="0">
                <a:latin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</a:rPr>
              <a:t>свої</a:t>
            </a:r>
            <a:r>
              <a:rPr lang="ru-RU" sz="2400" dirty="0">
                <a:latin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</a:rPr>
              <a:t>знання</a:t>
            </a:r>
            <a:r>
              <a:rPr lang="ru-RU" sz="2400" dirty="0">
                <a:latin typeface="Arial" pitchFamily="34" charset="0"/>
              </a:rPr>
              <a:t> про </a:t>
            </a:r>
            <a:r>
              <a:rPr lang="ru-RU" sz="2400" dirty="0" err="1">
                <a:latin typeface="Arial" pitchFamily="34" charset="0"/>
              </a:rPr>
              <a:t>золотий</a:t>
            </a:r>
            <a:r>
              <a:rPr lang="ru-RU" sz="2400" dirty="0">
                <a:latin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</a:rPr>
              <a:t>поділ</a:t>
            </a:r>
            <a:r>
              <a:rPr lang="ru-RU" sz="2400" dirty="0">
                <a:latin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</a:rPr>
              <a:t>перейняв</a:t>
            </a:r>
            <a:r>
              <a:rPr lang="ru-RU" sz="2400" dirty="0">
                <a:latin typeface="Arial" pitchFamily="34" charset="0"/>
              </a:rPr>
              <a:t> у </a:t>
            </a:r>
            <a:r>
              <a:rPr lang="ru-RU" sz="2400" dirty="0" err="1">
                <a:latin typeface="Arial" pitchFamily="34" charset="0"/>
              </a:rPr>
              <a:t>єгиптян</a:t>
            </a:r>
            <a:r>
              <a:rPr lang="ru-RU" sz="2400" dirty="0">
                <a:latin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</a:rPr>
              <a:t>і</a:t>
            </a:r>
            <a:r>
              <a:rPr lang="ru-RU" sz="2400" dirty="0">
                <a:latin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</a:rPr>
              <a:t>вавілонян</a:t>
            </a:r>
            <a:endParaRPr lang="ru-RU" sz="2400" dirty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400" dirty="0" err="1">
                <a:latin typeface="Arial" pitchFamily="34" charset="0"/>
              </a:rPr>
              <a:t>Дійсно</a:t>
            </a:r>
            <a:r>
              <a:rPr lang="ru-RU" sz="2400" dirty="0">
                <a:latin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</a:rPr>
              <a:t>пропорції</a:t>
            </a:r>
            <a:r>
              <a:rPr lang="ru-RU" sz="2400" dirty="0">
                <a:latin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</a:rPr>
              <a:t>пірамиди</a:t>
            </a:r>
            <a:r>
              <a:rPr lang="ru-RU" sz="2400" dirty="0">
                <a:latin typeface="Arial" pitchFamily="34" charset="0"/>
              </a:rPr>
              <a:t> Хеопса, </a:t>
            </a:r>
            <a:r>
              <a:rPr lang="ru-RU" sz="2400" dirty="0" err="1">
                <a:latin typeface="Arial" pitchFamily="34" charset="0"/>
              </a:rPr>
              <a:t>храмів</a:t>
            </a:r>
            <a:r>
              <a:rPr lang="ru-RU" sz="2400" dirty="0">
                <a:latin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</a:rPr>
              <a:t>барельєфів</a:t>
            </a:r>
            <a:r>
              <a:rPr lang="ru-RU" sz="2400" dirty="0">
                <a:latin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</a:rPr>
              <a:t>предметів</a:t>
            </a:r>
            <a:r>
              <a:rPr lang="ru-RU" sz="2400" dirty="0">
                <a:latin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</a:rPr>
              <a:t>побуту</a:t>
            </a:r>
            <a:r>
              <a:rPr lang="ru-RU" sz="2400" dirty="0">
                <a:latin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</a:rPr>
              <a:t>і</a:t>
            </a:r>
            <a:r>
              <a:rPr lang="ru-RU" sz="2400" dirty="0">
                <a:latin typeface="Arial" pitchFamily="34" charset="0"/>
              </a:rPr>
              <a:t> прикрас </a:t>
            </a:r>
            <a:r>
              <a:rPr lang="ru-RU" sz="2400" dirty="0" err="1">
                <a:latin typeface="Arial" pitchFamily="34" charset="0"/>
              </a:rPr>
              <a:t>з</a:t>
            </a:r>
            <a:r>
              <a:rPr lang="ru-RU" sz="2400" dirty="0">
                <a:latin typeface="Arial" pitchFamily="34" charset="0"/>
              </a:rPr>
              <a:t>  </a:t>
            </a:r>
            <a:r>
              <a:rPr lang="ru-RU" sz="2400" dirty="0" err="1">
                <a:latin typeface="Arial" pitchFamily="34" charset="0"/>
              </a:rPr>
              <a:t>гробниці</a:t>
            </a:r>
            <a:r>
              <a:rPr lang="ru-RU" sz="2400" dirty="0">
                <a:latin typeface="Arial" pitchFamily="34" charset="0"/>
              </a:rPr>
              <a:t> Тутанхамона </a:t>
            </a:r>
            <a:r>
              <a:rPr lang="ru-RU" sz="2400" dirty="0" err="1">
                <a:latin typeface="Arial" pitchFamily="34" charset="0"/>
              </a:rPr>
              <a:t>свідчать</a:t>
            </a:r>
            <a:r>
              <a:rPr lang="ru-RU" sz="2400" dirty="0">
                <a:latin typeface="Arial" pitchFamily="34" charset="0"/>
              </a:rPr>
              <a:t> про те, </a:t>
            </a:r>
            <a:r>
              <a:rPr lang="ru-RU" sz="2400" dirty="0" err="1">
                <a:latin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</a:rPr>
              <a:t>єгипетські</a:t>
            </a:r>
            <a:r>
              <a:rPr lang="ru-RU" sz="2400" dirty="0">
                <a:latin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</a:rPr>
              <a:t>майстри</a:t>
            </a:r>
            <a:r>
              <a:rPr lang="ru-RU" sz="2400" dirty="0">
                <a:latin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</a:rPr>
              <a:t>використовували</a:t>
            </a:r>
            <a:r>
              <a:rPr lang="ru-RU" sz="2400" dirty="0">
                <a:latin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</a:rPr>
              <a:t>властивість</a:t>
            </a:r>
            <a:r>
              <a:rPr lang="ru-RU" sz="2400" dirty="0">
                <a:latin typeface="Arial" pitchFamily="34" charset="0"/>
              </a:rPr>
              <a:t> золотого </a:t>
            </a:r>
            <a:r>
              <a:rPr lang="ru-RU" sz="2400" dirty="0" err="1">
                <a:latin typeface="Arial" pitchFamily="34" charset="0"/>
              </a:rPr>
              <a:t>перерізу</a:t>
            </a:r>
            <a:r>
              <a:rPr lang="ru-RU" sz="2400" dirty="0">
                <a:latin typeface="Arial" pitchFamily="34" charset="0"/>
              </a:rPr>
              <a:t> при </a:t>
            </a:r>
            <a:r>
              <a:rPr lang="ru-RU" sz="2400" dirty="0" err="1">
                <a:latin typeface="Arial" pitchFamily="34" charset="0"/>
              </a:rPr>
              <a:t>їх</a:t>
            </a:r>
            <a:r>
              <a:rPr lang="ru-RU" sz="2400" dirty="0">
                <a:latin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</a:rPr>
              <a:t>створенні</a:t>
            </a:r>
            <a:r>
              <a:rPr lang="ru-RU" sz="2400" dirty="0">
                <a:latin typeface="Arial" pitchFamily="34" charset="0"/>
              </a:rPr>
              <a:t>.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6962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uk-UA" sz="4000"/>
              <a:t> </a:t>
            </a:r>
            <a:endParaRPr lang="ru-RU" sz="40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5562600"/>
            <a:ext cx="82296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 фасаді древньогрецького храму Парфенону присутні золоті пропорції.  </a:t>
            </a:r>
            <a:endParaRPr kumimoji="0" lang="ru-RU" sz="2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76962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304800"/>
            <a:ext cx="2971800" cy="1143000"/>
          </a:xfrm>
        </p:spPr>
        <p:txBody>
          <a:bodyPr>
            <a:normAutofit fontScale="90000"/>
          </a:bodyPr>
          <a:lstStyle/>
          <a:p>
            <a:r>
              <a:rPr lang="uk-UA" sz="2400" b="1">
                <a:solidFill>
                  <a:srgbClr val="FFFF00"/>
                </a:solidFill>
                <a:latin typeface="Georgia" pitchFamily="18" charset="0"/>
              </a:rPr>
              <a:t>Кінець </a:t>
            </a:r>
            <a:r>
              <a:rPr lang="en-US" sz="2400" b="1">
                <a:solidFill>
                  <a:srgbClr val="FFFF00"/>
                </a:solidFill>
                <a:latin typeface="Georgia" pitchFamily="18" charset="0"/>
              </a:rPr>
              <a:t>XV</a:t>
            </a:r>
            <a:r>
              <a:rPr lang="uk-UA" sz="2400" b="1">
                <a:solidFill>
                  <a:srgbClr val="FFFF00"/>
                </a:solidFill>
                <a:latin typeface="Georgia" pitchFamily="18" charset="0"/>
              </a:rPr>
              <a:t> початок </a:t>
            </a:r>
            <a:r>
              <a:rPr lang="en-US" sz="2400" b="1">
                <a:solidFill>
                  <a:srgbClr val="FFFF00"/>
                </a:solidFill>
                <a:latin typeface="Georgia" pitchFamily="18" charset="0"/>
              </a:rPr>
              <a:t>XVI</a:t>
            </a:r>
            <a:r>
              <a:rPr lang="uk-UA" sz="2400" b="1">
                <a:solidFill>
                  <a:srgbClr val="FFFF00"/>
                </a:solidFill>
                <a:latin typeface="Georgia" pitchFamily="18" charset="0"/>
              </a:rPr>
              <a:t>століття</a:t>
            </a:r>
            <a:endParaRPr lang="ru-RU" sz="2400" b="1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" y="304800"/>
            <a:ext cx="3965575" cy="5867400"/>
          </a:xfrm>
          <a:prstGeom prst="rect">
            <a:avLst/>
          </a:prstGeom>
          <a:noFill/>
          <a:ln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876800" y="1676400"/>
            <a:ext cx="3886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dirty="0">
                <a:latin typeface="Arial" pitchFamily="34" charset="0"/>
              </a:rPr>
              <a:t> </a:t>
            </a:r>
            <a:r>
              <a:rPr lang="ru-RU" sz="2400" dirty="0">
                <a:latin typeface="Georgia" pitchFamily="18" charset="0"/>
              </a:rPr>
              <a:t>Леонардо да </a:t>
            </a:r>
            <a:r>
              <a:rPr lang="ru-RU" sz="2400" dirty="0" err="1">
                <a:latin typeface="Georgia" pitchFamily="18" charset="0"/>
              </a:rPr>
              <a:t>Вінчі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ввів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термін</a:t>
            </a:r>
            <a:r>
              <a:rPr lang="ru-RU" sz="2400" dirty="0">
                <a:latin typeface="Georgia" pitchFamily="18" charset="0"/>
              </a:rPr>
              <a:t> «Золотий </a:t>
            </a:r>
            <a:r>
              <a:rPr lang="ru-RU" sz="2400" dirty="0" err="1">
                <a:latin typeface="Georgia" pitchFamily="18" charset="0"/>
              </a:rPr>
              <a:t>переріз</a:t>
            </a:r>
            <a:r>
              <a:rPr lang="ru-RU" sz="2400" dirty="0">
                <a:latin typeface="Georgia" pitchFamily="18" charset="0"/>
              </a:rPr>
              <a:t>»</a:t>
            </a:r>
          </a:p>
          <a:p>
            <a:pPr algn="ctr"/>
            <a:r>
              <a:rPr lang="ru-RU" sz="2400" dirty="0">
                <a:latin typeface="Georgia" pitchFamily="18" charset="0"/>
              </a:rPr>
              <a:t> </a:t>
            </a:r>
            <a:endParaRPr lang="en-US" sz="2400" dirty="0">
              <a:latin typeface="Georgia" pitchFamily="18" charset="0"/>
            </a:endParaRPr>
          </a:p>
          <a:p>
            <a:pPr algn="ctr"/>
            <a:r>
              <a:rPr lang="uk-UA" sz="2400" dirty="0">
                <a:latin typeface="Georgia" pitchFamily="18" charset="0"/>
              </a:rPr>
              <a:t>  </a:t>
            </a:r>
            <a:r>
              <a:rPr lang="uk-UA" sz="2400" dirty="0" smtClean="0">
                <a:latin typeface="Georgia" pitchFamily="18" charset="0"/>
              </a:rPr>
              <a:t>Дослідники, </a:t>
            </a:r>
            <a:r>
              <a:rPr lang="uk-UA" sz="2400" dirty="0">
                <a:latin typeface="Georgia" pitchFamily="18" charset="0"/>
              </a:rPr>
              <a:t>встановили, що композиція малюнка заснована на "золотих трикутниках" (точніше на трикутниках, що є частинами пентаграми)</a:t>
            </a:r>
            <a:endParaRPr lang="en-US" sz="2400" dirty="0">
              <a:latin typeface="Georgia" pitchFamily="18" charset="0"/>
            </a:endParaRPr>
          </a:p>
          <a:p>
            <a:endParaRPr lang="ru-RU" sz="2400" dirty="0">
              <a:latin typeface="Georgia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2000" y="60960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>
                <a:latin typeface="Georgia" pitchFamily="18" charset="0"/>
              </a:rPr>
              <a:t>Портрет “Мони Лізи” (Джоконди)</a:t>
            </a:r>
            <a:endParaRPr lang="ru-RU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</a:rPr>
              <a:t>Пропорції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 золотого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</a:rPr>
              <a:t>перерізу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</a:rPr>
              <a:t>присутні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</a:rPr>
              <a:t>і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 в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</a:rPr>
              <a:t>інших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</a:rPr>
              <a:t>частинах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</a:rPr>
              <a:t>людського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</a:rPr>
              <a:t> 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</a:rPr>
              <a:t>тіла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600200"/>
            <a:ext cx="8229600" cy="453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</a:rPr>
              <a:t>Цикорий</a:t>
            </a:r>
            <a:r>
              <a:rPr lang="ru-RU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800" y="1066800"/>
            <a:ext cx="8229600" cy="4525963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8596" y="5786454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dirty="0">
                <a:latin typeface="Georgia" pitchFamily="18" charset="0"/>
              </a:rPr>
              <a:t>В положенні листя на гілці присутній закон золотого поділу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928802"/>
            <a:ext cx="80982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мавпа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+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праця=людина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людина – </a:t>
            </a:r>
            <a:r>
              <a:rPr lang="uk-UA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праця=мавпа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6803" y="5000636"/>
            <a:ext cx="74270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/>
                <a:solidFill>
                  <a:schemeClr val="accent3"/>
                </a:solidFill>
                <a:effectLst/>
              </a:rPr>
              <a:t>Висновок: </a:t>
            </a:r>
          </a:p>
          <a:p>
            <a:pPr algn="ctr"/>
            <a:r>
              <a:rPr lang="uk-UA" sz="2400" b="1" cap="none" spc="0" dirty="0" smtClean="0">
                <a:ln/>
                <a:solidFill>
                  <a:schemeClr val="accent3"/>
                </a:solidFill>
                <a:effectLst/>
              </a:rPr>
              <a:t>потрібно працювати, щоб впевнено називатись</a:t>
            </a:r>
          </a:p>
          <a:p>
            <a:pPr algn="ctr"/>
            <a:r>
              <a:rPr lang="uk-UA" sz="2400" b="1" cap="none" spc="0" dirty="0" smtClean="0">
                <a:ln/>
                <a:solidFill>
                  <a:schemeClr val="accent3"/>
                </a:solidFill>
                <a:effectLst/>
              </a:rPr>
              <a:t> “ЛЮДИНОЮ”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/>
          <p:nvPr/>
        </p:nvGrpSpPr>
        <p:grpSpPr>
          <a:xfrm>
            <a:off x="93098" y="188640"/>
            <a:ext cx="8871390" cy="6390472"/>
            <a:chOff x="93098" y="188640"/>
            <a:chExt cx="8871390" cy="6390472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179512" y="188640"/>
              <a:ext cx="8784976" cy="1872208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67544" y="548680"/>
              <a:ext cx="8166659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Тиждень</a:t>
              </a:r>
              <a:r>
                <a:rPr lang="ru-RU" sz="36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 </a:t>
              </a:r>
            </a:p>
            <a:p>
              <a:pPr algn="ctr"/>
              <a:r>
                <a:rPr lang="ru-RU" sz="36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Математики  та </a:t>
              </a:r>
              <a:r>
                <a:rPr lang="ru-RU" sz="36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інформатики</a:t>
              </a:r>
              <a:endPara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pic>
          <p:nvPicPr>
            <p:cNvPr id="23554" name="Picture 2" descr="http://cs.airbites.km.ua/uploads/files/cs_1.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472" y="4071942"/>
              <a:ext cx="1367914" cy="1356189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2143108" y="4214818"/>
              <a:ext cx="5832648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uk-UA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Шкільний турнір з</a:t>
              </a:r>
              <a:r>
                <a:rPr lang="en-US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endPara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pPr algn="ctr"/>
              <a:r>
                <a:rPr lang="en-US" sz="24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COUNTER STRIKE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714480" y="5143512"/>
              <a:ext cx="6734857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uk-UA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13.02.2014</a:t>
              </a:r>
              <a:endPara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pPr algn="ctr"/>
              <a:r>
                <a:rPr lang="ru-RU" sz="2400" b="1" cap="none" spc="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Розважальна</a:t>
              </a:r>
              <a:r>
                <a:rPr lang="ru-RU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ru-RU" sz="2400" b="1" cap="none" spc="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програма</a:t>
              </a:r>
              <a:r>
                <a:rPr lang="ru-RU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</a:p>
            <a:p>
              <a:pPr algn="ctr"/>
              <a:r>
                <a:rPr lang="ru-RU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«</a:t>
              </a:r>
              <a:r>
                <a:rPr lang="ru-RU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НЕ  ТАКА ВЖЕ Й СУХА ЦЯ МАТЕМАТИКА</a:t>
              </a:r>
              <a:r>
                <a:rPr lang="ru-RU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»</a:t>
              </a:r>
              <a:endPara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000232" y="3071810"/>
              <a:ext cx="5710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uk-UA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12.02.2014</a:t>
              </a:r>
            </a:p>
            <a:p>
              <a:pPr algn="ctr"/>
              <a:r>
                <a:rPr lang="ru-RU" sz="2400" b="1" cap="none" spc="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Інтелектуальна</a:t>
              </a:r>
              <a:r>
                <a:rPr lang="ru-RU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ru-RU" sz="2400" b="1" cap="none" spc="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гра</a:t>
              </a:r>
              <a:r>
                <a:rPr lang="ru-RU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</a:p>
            <a:p>
              <a:pPr algn="ctr"/>
              <a:r>
                <a:rPr lang="ru-RU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«</a:t>
              </a:r>
              <a:r>
                <a:rPr lang="ru-RU" sz="24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НАЙРОЗУМНІШИЙ МАТЕМАТИК</a:t>
              </a:r>
              <a:r>
                <a:rPr lang="ru-RU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»</a:t>
              </a:r>
              <a:endPara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23562" name="Picture 10" descr="http://shimrg.rusedu.net/gallery/646/Risunok1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3071810"/>
              <a:ext cx="1445978" cy="1083716"/>
            </a:xfrm>
            <a:prstGeom prst="rect">
              <a:avLst/>
            </a:prstGeom>
            <a:noFill/>
          </p:spPr>
        </p:pic>
        <p:pic>
          <p:nvPicPr>
            <p:cNvPr id="23568" name="Picture 16" descr="http://kvnru.ru/img/online-school.jpg"/>
            <p:cNvPicPr>
              <a:picLocks noChangeAspect="1" noChangeArrowheads="1"/>
            </p:cNvPicPr>
            <p:nvPr/>
          </p:nvPicPr>
          <p:blipFill>
            <a:blip r:embed="rId4" cstate="print"/>
            <a:srcRect l="18518" t="12407" r="18519" b="35370"/>
            <a:stretch>
              <a:fillRect/>
            </a:stretch>
          </p:blipFill>
          <p:spPr bwMode="auto">
            <a:xfrm>
              <a:off x="93098" y="5715016"/>
              <a:ext cx="1835696" cy="864096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785786" y="1714488"/>
              <a:ext cx="757242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uk-UA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10.02.2014</a:t>
              </a:r>
            </a:p>
            <a:p>
              <a:pPr algn="ctr"/>
              <a:r>
                <a:rPr lang="uk-UA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Відкриття тижня математики та інформатики </a:t>
              </a:r>
            </a:p>
            <a:p>
              <a:pPr algn="ctr"/>
              <a:r>
                <a:rPr lang="ru-RU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« </a:t>
              </a:r>
              <a:r>
                <a:rPr lang="uk-UA" sz="32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Математика – мова наук</a:t>
              </a:r>
              <a:r>
                <a:rPr lang="ru-RU" sz="3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»</a:t>
              </a:r>
              <a:endParaRPr lang="en-US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agevg.files.wordpress.com/2012/03/d0bdd0bed0b2d18bd0b9-d180d0b8d181d183d0bdd0bed0ba-1d0bdd0bd8.jpg?w=495&amp;h=5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1450"/>
            <a:ext cx="5585881" cy="6364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agevg.files.wordpress.com/2012/03/d0bdd0bed0b2d18bd0b9-d180d0b8d181d183d0bdd0bed0ba-1d188d1888.jpg?w=495&amp;h=5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9610"/>
            <a:ext cx="5941404" cy="6505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sagevg.files.wordpress.com/2012/03/d0bdd0bed0b2d18bd0b9-d180d0b8d181d183d0bdd0bed0ba-1d196d1968.jpg?w=495&amp;h=5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290"/>
            <a:ext cx="5408120" cy="6478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agevg.files.wordpress.com/2012/03/d0bdd0bed0b2d18bd0b9-d180d0b8d181d183d0bdd0bed0ba-18d18ed18e.jpg?w=495&amp;h=5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9"/>
            <a:ext cx="5806202" cy="6486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agevg.files.wordpress.com/2012/03/d0bdd0bed0b2d18bd0b9-d180d0b8d181d183d0bdd0bed0ba-1d0bed0be8.jpg?w=495&amp;h=5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9" y="214291"/>
            <a:ext cx="5629294" cy="6448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agevg.files.wordpress.com/2012/03/d0bdd0bed0b2d18bd0b9-d180d0b8d181d183d0bdd0bed0ba-1d0bbd0bbd0bb8.jpg?w=495&amp;h=5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5786455" cy="6417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967335"/>
            <a:ext cx="6918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Золотий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переріз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57200" y="2514600"/>
            <a:ext cx="8229600" cy="3535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Золотий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переріз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це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такий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пропорційний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поділ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відрізка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на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нерівні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частини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при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якому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довжина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відрізка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так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відноситься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до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довжини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більшої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частини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як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довжина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більшої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частини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до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довжини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меншої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або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менша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чатина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так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відноситься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до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більшої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як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більша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до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всього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відрізка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: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=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: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або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: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=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: а.	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57200" y="914400"/>
            <a:ext cx="7086600" cy="1585913"/>
            <a:chOff x="432" y="0"/>
            <a:chExt cx="4464" cy="999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432" y="432"/>
              <a:ext cx="273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AutoShape 8"/>
            <p:cNvSpPr>
              <a:spLocks/>
            </p:cNvSpPr>
            <p:nvPr/>
          </p:nvSpPr>
          <p:spPr bwMode="auto">
            <a:xfrm rot="-5400000">
              <a:off x="3972" y="-324"/>
              <a:ext cx="72" cy="1680"/>
            </a:xfrm>
            <a:prstGeom prst="leftBrace">
              <a:avLst>
                <a:gd name="adj1" fmla="val 194444"/>
                <a:gd name="adj2" fmla="val 51722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9"/>
            <p:cNvSpPr>
              <a:spLocks/>
            </p:cNvSpPr>
            <p:nvPr/>
          </p:nvSpPr>
          <p:spPr bwMode="auto">
            <a:xfrm rot="-5400000">
              <a:off x="1752" y="-840"/>
              <a:ext cx="96" cy="2736"/>
            </a:xfrm>
            <a:prstGeom prst="leftBrace">
              <a:avLst>
                <a:gd name="adj1" fmla="val 2375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4848" y="3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3120" y="3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432" y="3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3936" y="67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800" b="1">
                  <a:solidFill>
                    <a:srgbClr val="FF66FF"/>
                  </a:solidFill>
                  <a:latin typeface="Arial" pitchFamily="34" charset="0"/>
                </a:rPr>
                <a:t>с</a:t>
              </a:r>
              <a:endParaRPr lang="ru-RU" sz="2800" b="1">
                <a:solidFill>
                  <a:srgbClr val="FF66FF"/>
                </a:solidFill>
                <a:latin typeface="Arial" pitchFamily="34" charset="0"/>
              </a:endParaRP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3504" y="0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800" b="1">
                  <a:latin typeface="Arial" pitchFamily="34" charset="0"/>
                </a:rPr>
                <a:t>а</a:t>
              </a:r>
              <a:endParaRPr lang="ru-RU" sz="2800" b="1">
                <a:latin typeface="Arial" pitchFamily="34" charset="0"/>
              </a:endParaRP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1584" y="62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hlink"/>
                  </a:solidFill>
                  <a:latin typeface="Arial" pitchFamily="34" charset="0"/>
                </a:rPr>
                <a:t>b</a:t>
              </a:r>
              <a:endParaRPr lang="ru-RU" sz="2800" b="1">
                <a:solidFill>
                  <a:schemeClr val="hlink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182</TotalTime>
  <Words>327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Зірчастий п’ятикутник(пентаграма) цікавий тим, що кожна з п’яти ліній, що утворюють дану фігуру, ділить іншу  у відношенні золотого перерізу.</vt:lpstr>
      <vt:lpstr>Слайд 11</vt:lpstr>
      <vt:lpstr> </vt:lpstr>
      <vt:lpstr>Кінець XV початок XVIстоліття</vt:lpstr>
      <vt:lpstr>Пропорції золотого перерізу присутні і в інших частинах людського  тіла</vt:lpstr>
      <vt:lpstr>  Цикорий 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Deafult User</cp:lastModifiedBy>
  <cp:revision>23</cp:revision>
  <dcterms:created xsi:type="dcterms:W3CDTF">2013-04-25T18:19:27Z</dcterms:created>
  <dcterms:modified xsi:type="dcterms:W3CDTF">2014-02-10T08:48:17Z</dcterms:modified>
</cp:coreProperties>
</file>